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Helios Extended Bold" charset="1" panose="02000805050000020004"/>
      <p:regular r:id="rId35"/>
    </p:embeddedFont>
    <p:embeddedFont>
      <p:font typeface="Source Han Sans KR Bold" charset="1" panose="020B0800000000000000"/>
      <p:regular r:id="rId36"/>
    </p:embeddedFont>
    <p:embeddedFont>
      <p:font typeface="Source Han Sans KR Heavy" charset="1" panose="020B0A00000000000000"/>
      <p:regular r:id="rId37"/>
    </p:embeddedFont>
    <p:embeddedFont>
      <p:font typeface="Source Han Sans KR Medium" charset="1" panose="020B0600000000000000"/>
      <p:regular r:id="rId57"/>
    </p:embeddedFont>
    <p:embeddedFont>
      <p:font typeface="Source Han Sans KR" charset="1" panose="020B0400000000000000"/>
      <p:regular r:id="rId60"/>
    </p:embeddedFont>
    <p:embeddedFont>
      <p:font typeface="Glacial Indifference Bold" charset="1" panose="000008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45" Target="notesSlides/notesSlide6.xml" Type="http://schemas.openxmlformats.org/officeDocument/2006/relationships/notesSlide"/><Relationship Id="rId46" Target="notesSlides/notesSlide7.xml" Type="http://schemas.openxmlformats.org/officeDocument/2006/relationships/notesSlide"/><Relationship Id="rId47" Target="notesSlides/notesSlide8.xml" Type="http://schemas.openxmlformats.org/officeDocument/2006/relationships/notesSlide"/><Relationship Id="rId48" Target="notesSlides/notesSlide9.xml" Type="http://schemas.openxmlformats.org/officeDocument/2006/relationships/notesSlide"/><Relationship Id="rId49" Target="notesSlides/notesSlide10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56" Target="notesSlides/notesSlide17.xml" Type="http://schemas.openxmlformats.org/officeDocument/2006/relationships/notesSlide"/><Relationship Id="rId57" Target="fonts/font57.fntdata" Type="http://schemas.openxmlformats.org/officeDocument/2006/relationships/font"/><Relationship Id="rId58" Target="notesSlides/notesSlide18.xml" Type="http://schemas.openxmlformats.org/officeDocument/2006/relationships/notesSlide"/><Relationship Id="rId59" Target="notesSlides/notesSlide19.xml" Type="http://schemas.openxmlformats.org/officeDocument/2006/relationships/notes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각 오픈소스 소개, 선정 이유 설명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평가 기준 설명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3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99123" y="1435985"/>
            <a:ext cx="0" cy="213612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79862" y="1333858"/>
            <a:ext cx="7671187" cy="253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8"/>
              </a:lnSpc>
            </a:pPr>
            <a:r>
              <a:rPr lang="en-US" sz="8349" spc="-534" b="true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OSS Part 1</a:t>
            </a:r>
          </a:p>
          <a:p>
            <a:pPr algn="l">
              <a:lnSpc>
                <a:spcPts val="9768"/>
              </a:lnSpc>
            </a:pPr>
            <a:r>
              <a:rPr lang="en-US" sz="8349" spc="-534" b="true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Presentation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294361" y="4183934"/>
            <a:ext cx="7849639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94361" y="5252930"/>
            <a:ext cx="7849639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991222" y="4279259"/>
            <a:ext cx="6455917" cy="77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7"/>
              </a:lnSpc>
            </a:pPr>
            <a:r>
              <a:rPr lang="en-US" b="true" sz="4419" spc="-207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Term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8746544" y="-391644"/>
            <a:ext cx="9275845" cy="13450749"/>
          </a:xfrm>
          <a:custGeom>
            <a:avLst/>
            <a:gdLst/>
            <a:ahLst/>
            <a:cxnLst/>
            <a:rect r="r" b="b" t="t" l="l"/>
            <a:pathLst>
              <a:path h="13450749" w="9275845">
                <a:moveTo>
                  <a:pt x="0" y="0"/>
                </a:moveTo>
                <a:lnTo>
                  <a:pt x="9275845" y="0"/>
                </a:lnTo>
                <a:lnTo>
                  <a:pt x="9275845" y="13450750"/>
                </a:lnTo>
                <a:lnTo>
                  <a:pt x="0" y="1345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80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294361" y="6381700"/>
            <a:ext cx="4918459" cy="27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b="true" sz="3099" spc="-102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23102003 Kim Doyi</a:t>
            </a:r>
          </a:p>
          <a:p>
            <a:pPr algn="just">
              <a:lnSpc>
                <a:spcPts val="4339"/>
              </a:lnSpc>
            </a:pPr>
            <a:r>
              <a:rPr lang="en-US" b="true" sz="3099" spc="-102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23102009 Park Shinhyung</a:t>
            </a:r>
          </a:p>
          <a:p>
            <a:pPr algn="just">
              <a:lnSpc>
                <a:spcPts val="4339"/>
              </a:lnSpc>
            </a:pPr>
            <a:r>
              <a:rPr lang="en-US" b="true" sz="3099" spc="-102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23102015 Oh Eunyoung</a:t>
            </a:r>
          </a:p>
          <a:p>
            <a:pPr algn="just">
              <a:lnSpc>
                <a:spcPts val="4339"/>
              </a:lnSpc>
            </a:pPr>
            <a:r>
              <a:rPr lang="en-US" b="true" sz="3099" spc="-102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23102025 Lee Haneol</a:t>
            </a:r>
          </a:p>
          <a:p>
            <a:pPr algn="just" marL="0" indent="0" lvl="0">
              <a:lnSpc>
                <a:spcPts val="4339"/>
              </a:lnSpc>
            </a:pPr>
            <a:r>
              <a:rPr lang="en-US" b="true" sz="3099" spc="-102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23102031 Hwang Yuyoung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547" y="2543067"/>
            <a:ext cx="11696979" cy="7030631"/>
          </a:xfrm>
          <a:custGeom>
            <a:avLst/>
            <a:gdLst/>
            <a:ahLst/>
            <a:cxnLst/>
            <a:rect r="r" b="b" t="t" l="l"/>
            <a:pathLst>
              <a:path h="7030631" w="11696979">
                <a:moveTo>
                  <a:pt x="0" y="0"/>
                </a:moveTo>
                <a:lnTo>
                  <a:pt x="11696979" y="0"/>
                </a:lnTo>
                <a:lnTo>
                  <a:pt x="11696979" y="7030631"/>
                </a:lnTo>
                <a:lnTo>
                  <a:pt x="0" y="7030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8013532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Comprehensive Comparison</a:t>
            </a: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85032" y="5501551"/>
            <a:ext cx="8013532" cy="115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</a:pPr>
            <a:r>
              <a:rPr lang="en-US" sz="4100" spc="-82" b="true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Contributor ⬆️</a:t>
            </a:r>
          </a:p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b="true" sz="4100" spc="-8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Number of commit ⬆️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8211" y="2168202"/>
            <a:ext cx="13491578" cy="7858844"/>
          </a:xfrm>
          <a:custGeom>
            <a:avLst/>
            <a:gdLst/>
            <a:ahLst/>
            <a:cxnLst/>
            <a:rect r="r" b="b" t="t" l="l"/>
            <a:pathLst>
              <a:path h="7858844" w="13491578">
                <a:moveTo>
                  <a:pt x="0" y="0"/>
                </a:moveTo>
                <a:lnTo>
                  <a:pt x="13491578" y="0"/>
                </a:lnTo>
                <a:lnTo>
                  <a:pt x="13491578" y="7858844"/>
                </a:lnTo>
                <a:lnTo>
                  <a:pt x="0" y="785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Inclusivity and Support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Beginner-Friendly Issues &amp; Community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4623" y="2097147"/>
            <a:ext cx="13638753" cy="7927525"/>
          </a:xfrm>
          <a:custGeom>
            <a:avLst/>
            <a:gdLst/>
            <a:ahLst/>
            <a:cxnLst/>
            <a:rect r="r" b="b" t="t" l="l"/>
            <a:pathLst>
              <a:path h="7927525" w="13638753">
                <a:moveTo>
                  <a:pt x="0" y="0"/>
                </a:moveTo>
                <a:lnTo>
                  <a:pt x="13638754" y="0"/>
                </a:lnTo>
                <a:lnTo>
                  <a:pt x="13638754" y="7927525"/>
                </a:lnTo>
                <a:lnTo>
                  <a:pt x="0" y="792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Inclusivity and Support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Code of Conduct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743" y="2053350"/>
            <a:ext cx="13714513" cy="8005847"/>
          </a:xfrm>
          <a:custGeom>
            <a:avLst/>
            <a:gdLst/>
            <a:ahLst/>
            <a:cxnLst/>
            <a:rect r="r" b="b" t="t" l="l"/>
            <a:pathLst>
              <a:path h="8005847" w="13714513">
                <a:moveTo>
                  <a:pt x="0" y="0"/>
                </a:moveTo>
                <a:lnTo>
                  <a:pt x="13714514" y="0"/>
                </a:lnTo>
                <a:lnTo>
                  <a:pt x="13714514" y="8005847"/>
                </a:lnTo>
                <a:lnTo>
                  <a:pt x="0" y="800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Commercial Orientation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Business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644" y="2088202"/>
            <a:ext cx="13670713" cy="7980279"/>
          </a:xfrm>
          <a:custGeom>
            <a:avLst/>
            <a:gdLst/>
            <a:ahLst/>
            <a:cxnLst/>
            <a:rect r="r" b="b" t="t" l="l"/>
            <a:pathLst>
              <a:path h="7980279" w="13670713">
                <a:moveTo>
                  <a:pt x="0" y="0"/>
                </a:moveTo>
                <a:lnTo>
                  <a:pt x="13670712" y="0"/>
                </a:lnTo>
                <a:lnTo>
                  <a:pt x="13670712" y="7980279"/>
                </a:lnTo>
                <a:lnTo>
                  <a:pt x="0" y="798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Documentation Quality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Clarity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3563" y="2063940"/>
            <a:ext cx="13780874" cy="8044585"/>
          </a:xfrm>
          <a:custGeom>
            <a:avLst/>
            <a:gdLst/>
            <a:ahLst/>
            <a:cxnLst/>
            <a:rect r="r" b="b" t="t" l="l"/>
            <a:pathLst>
              <a:path h="8044585" w="13780874">
                <a:moveTo>
                  <a:pt x="0" y="0"/>
                </a:moveTo>
                <a:lnTo>
                  <a:pt x="13780874" y="0"/>
                </a:lnTo>
                <a:lnTo>
                  <a:pt x="13780874" y="8044585"/>
                </a:lnTo>
                <a:lnTo>
                  <a:pt x="0" y="8044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Documentation Quality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Initial Setup Instructions</a:t>
            </a: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771" y="2014104"/>
            <a:ext cx="13708457" cy="8002312"/>
          </a:xfrm>
          <a:custGeom>
            <a:avLst/>
            <a:gdLst/>
            <a:ahLst/>
            <a:cxnLst/>
            <a:rect r="r" b="b" t="t" l="l"/>
            <a:pathLst>
              <a:path h="8002312" w="13708457">
                <a:moveTo>
                  <a:pt x="0" y="0"/>
                </a:moveTo>
                <a:lnTo>
                  <a:pt x="13708458" y="0"/>
                </a:lnTo>
                <a:lnTo>
                  <a:pt x="13708458" y="8002311"/>
                </a:lnTo>
                <a:lnTo>
                  <a:pt x="0" y="8002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1102502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Documentation Quality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1259668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Contribution Guidelines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5222" y="1508041"/>
            <a:ext cx="15277556" cy="8498141"/>
          </a:xfrm>
          <a:custGeom>
            <a:avLst/>
            <a:gdLst/>
            <a:ahLst/>
            <a:cxnLst/>
            <a:rect r="r" b="b" t="t" l="l"/>
            <a:pathLst>
              <a:path h="8498141" w="15277556">
                <a:moveTo>
                  <a:pt x="0" y="0"/>
                </a:moveTo>
                <a:lnTo>
                  <a:pt x="15277556" y="0"/>
                </a:lnTo>
                <a:lnTo>
                  <a:pt x="15277556" y="8498140"/>
                </a:lnTo>
                <a:lnTo>
                  <a:pt x="0" y="849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13034760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Licensing &amp; CLA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0586" y="5137843"/>
            <a:ext cx="5885605" cy="1701660"/>
            <a:chOff x="0" y="0"/>
            <a:chExt cx="1750196" cy="506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6630" y="4629448"/>
            <a:ext cx="2087874" cy="2630468"/>
            <a:chOff x="0" y="0"/>
            <a:chExt cx="620869" cy="7822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869" cy="782219"/>
            </a:xfrm>
            <a:custGeom>
              <a:avLst/>
              <a:gdLst/>
              <a:ahLst/>
              <a:cxnLst/>
              <a:rect r="r" b="b" t="t" l="l"/>
              <a:pathLst>
                <a:path h="782219" w="620869">
                  <a:moveTo>
                    <a:pt x="111241" y="0"/>
                  </a:moveTo>
                  <a:lnTo>
                    <a:pt x="509628" y="0"/>
                  </a:lnTo>
                  <a:cubicBezTo>
                    <a:pt x="571065" y="0"/>
                    <a:pt x="620869" y="49804"/>
                    <a:pt x="620869" y="111241"/>
                  </a:cubicBezTo>
                  <a:lnTo>
                    <a:pt x="620869" y="670978"/>
                  </a:lnTo>
                  <a:cubicBezTo>
                    <a:pt x="620869" y="732415"/>
                    <a:pt x="571065" y="782219"/>
                    <a:pt x="509628" y="782219"/>
                  </a:cubicBezTo>
                  <a:lnTo>
                    <a:pt x="111241" y="782219"/>
                  </a:lnTo>
                  <a:cubicBezTo>
                    <a:pt x="49804" y="782219"/>
                    <a:pt x="0" y="732415"/>
                    <a:pt x="0" y="670978"/>
                  </a:cubicBezTo>
                  <a:lnTo>
                    <a:pt x="0" y="111241"/>
                  </a:lnTo>
                  <a:cubicBezTo>
                    <a:pt x="0" y="49804"/>
                    <a:pt x="49804" y="0"/>
                    <a:pt x="111241" y="0"/>
                  </a:cubicBezTo>
                  <a:close/>
                </a:path>
              </a:pathLst>
            </a:custGeom>
            <a:solidFill>
              <a:srgbClr val="0B6E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620869" cy="886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586" y="7041970"/>
            <a:ext cx="5885605" cy="1701660"/>
            <a:chOff x="0" y="0"/>
            <a:chExt cx="1750196" cy="5060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92643" y="5454353"/>
            <a:ext cx="1406029" cy="107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707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IT-</a:t>
            </a:r>
          </a:p>
          <a:p>
            <a:pPr algn="ctr">
              <a:lnSpc>
                <a:spcPts val="4115"/>
              </a:lnSpc>
            </a:pPr>
            <a:r>
              <a:rPr lang="en-US" sz="3707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MBTI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642" y="5744262"/>
            <a:ext cx="4949491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② Project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8642" y="7395976"/>
            <a:ext cx="4949491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③ Community and Governance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1545" y="1089119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Project Proposal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00586" y="3236158"/>
            <a:ext cx="5885605" cy="1701660"/>
            <a:chOff x="0" y="0"/>
            <a:chExt cx="1750196" cy="5060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2289" y="3842576"/>
            <a:ext cx="5702198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① Introduction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034945" y="5093852"/>
            <a:ext cx="5885605" cy="1701660"/>
            <a:chOff x="0" y="0"/>
            <a:chExt cx="1750196" cy="5060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34945" y="6997979"/>
            <a:ext cx="5885605" cy="1701660"/>
            <a:chOff x="0" y="0"/>
            <a:chExt cx="1750196" cy="5060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355457" y="5700271"/>
            <a:ext cx="5244580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⑤ Initial GitHub Setup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03002" y="7604398"/>
            <a:ext cx="4949491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⑥ ?Github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034945" y="3192167"/>
            <a:ext cx="5885605" cy="1701660"/>
            <a:chOff x="0" y="0"/>
            <a:chExt cx="1750196" cy="5060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126648" y="3546173"/>
            <a:ext cx="5702198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④</a:t>
            </a: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Licensing and Commercial Potential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21486"/>
            <a:ext cx="10162653" cy="62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b="true" sz="4306" spc="-86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Insights from OSS Community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501" y="2695230"/>
            <a:ext cx="16705926" cy="587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Key Insights :</a:t>
            </a:r>
          </a:p>
          <a:p>
            <a:pPr algn="l">
              <a:lnSpc>
                <a:spcPts val="5238"/>
              </a:lnSpc>
            </a:pP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✅ Limited engagement with contributors in discussions and issue tracking </a:t>
            </a: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    ➡️ Community Dynamics       </a:t>
            </a: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✅ Unclear decision-making process</a:t>
            </a: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    ➡️ </a:t>
            </a: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Governance Models</a:t>
            </a: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✅ Lack of roadmap for scaling contributors and feature requests </a:t>
            </a:r>
          </a:p>
          <a:p>
            <a:pPr algn="l">
              <a:lnSpc>
                <a:spcPts val="5238"/>
              </a:lnSpc>
            </a:pP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    </a:t>
            </a:r>
            <a:r>
              <a:rPr lang="en-US" sz="3099" spc="-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➡️ Scalability and Sustainability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b="true" sz="3099" spc="-6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7971172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2-1. Introduction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9104" y="3928548"/>
            <a:ext cx="15431381" cy="1363806"/>
            <a:chOff x="0" y="0"/>
            <a:chExt cx="4064232" cy="359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232" cy="359192"/>
            </a:xfrm>
            <a:custGeom>
              <a:avLst/>
              <a:gdLst/>
              <a:ahLst/>
              <a:cxnLst/>
              <a:rect r="r" b="b" t="t" l="l"/>
              <a:pathLst>
                <a:path h="359192" w="4064232">
                  <a:moveTo>
                    <a:pt x="15051" y="0"/>
                  </a:moveTo>
                  <a:lnTo>
                    <a:pt x="4049181" y="0"/>
                  </a:lnTo>
                  <a:cubicBezTo>
                    <a:pt x="4057493" y="0"/>
                    <a:pt x="4064232" y="6739"/>
                    <a:pt x="4064232" y="15051"/>
                  </a:cubicBezTo>
                  <a:lnTo>
                    <a:pt x="4064232" y="344141"/>
                  </a:lnTo>
                  <a:cubicBezTo>
                    <a:pt x="4064232" y="352453"/>
                    <a:pt x="4057493" y="359192"/>
                    <a:pt x="4049181" y="359192"/>
                  </a:cubicBezTo>
                  <a:lnTo>
                    <a:pt x="15051" y="359192"/>
                  </a:lnTo>
                  <a:cubicBezTo>
                    <a:pt x="6739" y="359192"/>
                    <a:pt x="0" y="352453"/>
                    <a:pt x="0" y="344141"/>
                  </a:cubicBezTo>
                  <a:lnTo>
                    <a:pt x="0" y="15051"/>
                  </a:lnTo>
                  <a:cubicBezTo>
                    <a:pt x="0" y="6739"/>
                    <a:pt x="6739" y="0"/>
                    <a:pt x="150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064232" cy="46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9104" y="5551670"/>
            <a:ext cx="15431381" cy="1363806"/>
            <a:chOff x="0" y="0"/>
            <a:chExt cx="4064232" cy="359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232" cy="359192"/>
            </a:xfrm>
            <a:custGeom>
              <a:avLst/>
              <a:gdLst/>
              <a:ahLst/>
              <a:cxnLst/>
              <a:rect r="r" b="b" t="t" l="l"/>
              <a:pathLst>
                <a:path h="359192" w="4064232">
                  <a:moveTo>
                    <a:pt x="15051" y="0"/>
                  </a:moveTo>
                  <a:lnTo>
                    <a:pt x="4049181" y="0"/>
                  </a:lnTo>
                  <a:cubicBezTo>
                    <a:pt x="4057493" y="0"/>
                    <a:pt x="4064232" y="6739"/>
                    <a:pt x="4064232" y="15051"/>
                  </a:cubicBezTo>
                  <a:lnTo>
                    <a:pt x="4064232" y="344141"/>
                  </a:lnTo>
                  <a:cubicBezTo>
                    <a:pt x="4064232" y="352453"/>
                    <a:pt x="4057493" y="359192"/>
                    <a:pt x="4049181" y="359192"/>
                  </a:cubicBezTo>
                  <a:lnTo>
                    <a:pt x="15051" y="359192"/>
                  </a:lnTo>
                  <a:cubicBezTo>
                    <a:pt x="6739" y="359192"/>
                    <a:pt x="0" y="352453"/>
                    <a:pt x="0" y="344141"/>
                  </a:cubicBezTo>
                  <a:lnTo>
                    <a:pt x="0" y="15051"/>
                  </a:lnTo>
                  <a:cubicBezTo>
                    <a:pt x="0" y="6739"/>
                    <a:pt x="6739" y="0"/>
                    <a:pt x="150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4064232" cy="463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8746544" y="-391644"/>
            <a:ext cx="9275845" cy="13450749"/>
          </a:xfrm>
          <a:custGeom>
            <a:avLst/>
            <a:gdLst/>
            <a:ahLst/>
            <a:cxnLst/>
            <a:rect r="r" b="b" t="t" l="l"/>
            <a:pathLst>
              <a:path h="13450749" w="9275845">
                <a:moveTo>
                  <a:pt x="0" y="0"/>
                </a:moveTo>
                <a:lnTo>
                  <a:pt x="9275845" y="0"/>
                </a:lnTo>
                <a:lnTo>
                  <a:pt x="9275845" y="13450750"/>
                </a:lnTo>
                <a:lnTo>
                  <a:pt x="0" y="1345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80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4757523" y="4377916"/>
            <a:ext cx="0" cy="452655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757523" y="6001038"/>
            <a:ext cx="0" cy="452655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7181014" y="2233458"/>
            <a:ext cx="3925972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369411" y="4078998"/>
            <a:ext cx="8460430" cy="85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66"/>
              </a:lnSpc>
              <a:spcBef>
                <a:spcPct val="0"/>
              </a:spcBef>
            </a:pPr>
            <a:r>
              <a:rPr lang="en-US" b="true" sz="4299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OSS Community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9411" y="5702120"/>
            <a:ext cx="8460430" cy="85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66"/>
              </a:lnSpc>
              <a:spcBef>
                <a:spcPct val="0"/>
              </a:spcBef>
            </a:pPr>
            <a:r>
              <a:rPr lang="en-US" b="true" sz="4299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 Proposal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4152" y="4315185"/>
            <a:ext cx="998932" cy="6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5"/>
              </a:lnSpc>
            </a:pPr>
            <a:r>
              <a:rPr lang="en-US" b="true" sz="4428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5160" y="5938306"/>
            <a:ext cx="1096916" cy="6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5"/>
              </a:lnSpc>
            </a:pPr>
            <a:r>
              <a:rPr lang="en-US" sz="44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8752682" y="398553"/>
            <a:ext cx="782635" cy="497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b="true" sz="5138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2" y="1537240"/>
            <a:ext cx="9377608" cy="2436358"/>
            <a:chOff x="0" y="0"/>
            <a:chExt cx="2469823" cy="641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9823" cy="641675"/>
            </a:xfrm>
            <a:custGeom>
              <a:avLst/>
              <a:gdLst/>
              <a:ahLst/>
              <a:cxnLst/>
              <a:rect r="r" b="b" t="t" l="l"/>
              <a:pathLst>
                <a:path h="641675" w="2469823">
                  <a:moveTo>
                    <a:pt x="24767" y="0"/>
                  </a:moveTo>
                  <a:lnTo>
                    <a:pt x="2445055" y="0"/>
                  </a:lnTo>
                  <a:cubicBezTo>
                    <a:pt x="2451624" y="0"/>
                    <a:pt x="2457924" y="2609"/>
                    <a:pt x="2462568" y="7254"/>
                  </a:cubicBezTo>
                  <a:cubicBezTo>
                    <a:pt x="2467213" y="11899"/>
                    <a:pt x="2469823" y="18199"/>
                    <a:pt x="2469823" y="24767"/>
                  </a:cubicBezTo>
                  <a:lnTo>
                    <a:pt x="2469823" y="616907"/>
                  </a:lnTo>
                  <a:cubicBezTo>
                    <a:pt x="2469823" y="623476"/>
                    <a:pt x="2467213" y="629776"/>
                    <a:pt x="2462568" y="634420"/>
                  </a:cubicBezTo>
                  <a:cubicBezTo>
                    <a:pt x="2457924" y="639065"/>
                    <a:pt x="2451624" y="641675"/>
                    <a:pt x="2445055" y="641675"/>
                  </a:cubicBezTo>
                  <a:lnTo>
                    <a:pt x="24767" y="641675"/>
                  </a:lnTo>
                  <a:cubicBezTo>
                    <a:pt x="18199" y="641675"/>
                    <a:pt x="11899" y="639065"/>
                    <a:pt x="7254" y="634420"/>
                  </a:cubicBezTo>
                  <a:cubicBezTo>
                    <a:pt x="2609" y="629776"/>
                    <a:pt x="0" y="623476"/>
                    <a:pt x="0" y="616907"/>
                  </a:cubicBezTo>
                  <a:lnTo>
                    <a:pt x="0" y="24767"/>
                  </a:lnTo>
                  <a:cubicBezTo>
                    <a:pt x="0" y="18199"/>
                    <a:pt x="2609" y="11899"/>
                    <a:pt x="7254" y="7254"/>
                  </a:cubicBezTo>
                  <a:cubicBezTo>
                    <a:pt x="11899" y="2609"/>
                    <a:pt x="18199" y="0"/>
                    <a:pt x="247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469823" cy="74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2" y="4192674"/>
            <a:ext cx="9377608" cy="2400897"/>
            <a:chOff x="0" y="0"/>
            <a:chExt cx="2469823" cy="6323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9823" cy="632335"/>
            </a:xfrm>
            <a:custGeom>
              <a:avLst/>
              <a:gdLst/>
              <a:ahLst/>
              <a:cxnLst/>
              <a:rect r="r" b="b" t="t" l="l"/>
              <a:pathLst>
                <a:path h="632335" w="2469823">
                  <a:moveTo>
                    <a:pt x="24767" y="0"/>
                  </a:moveTo>
                  <a:lnTo>
                    <a:pt x="2445055" y="0"/>
                  </a:lnTo>
                  <a:cubicBezTo>
                    <a:pt x="2451624" y="0"/>
                    <a:pt x="2457924" y="2609"/>
                    <a:pt x="2462568" y="7254"/>
                  </a:cubicBezTo>
                  <a:cubicBezTo>
                    <a:pt x="2467213" y="11899"/>
                    <a:pt x="2469823" y="18199"/>
                    <a:pt x="2469823" y="24767"/>
                  </a:cubicBezTo>
                  <a:lnTo>
                    <a:pt x="2469823" y="607568"/>
                  </a:lnTo>
                  <a:cubicBezTo>
                    <a:pt x="2469823" y="614137"/>
                    <a:pt x="2467213" y="620436"/>
                    <a:pt x="2462568" y="625081"/>
                  </a:cubicBezTo>
                  <a:cubicBezTo>
                    <a:pt x="2457924" y="629726"/>
                    <a:pt x="2451624" y="632335"/>
                    <a:pt x="2445055" y="632335"/>
                  </a:cubicBezTo>
                  <a:lnTo>
                    <a:pt x="24767" y="632335"/>
                  </a:lnTo>
                  <a:cubicBezTo>
                    <a:pt x="18199" y="632335"/>
                    <a:pt x="11899" y="629726"/>
                    <a:pt x="7254" y="625081"/>
                  </a:cubicBezTo>
                  <a:cubicBezTo>
                    <a:pt x="2609" y="620436"/>
                    <a:pt x="0" y="614137"/>
                    <a:pt x="0" y="607568"/>
                  </a:cubicBezTo>
                  <a:lnTo>
                    <a:pt x="0" y="24767"/>
                  </a:lnTo>
                  <a:cubicBezTo>
                    <a:pt x="0" y="18199"/>
                    <a:pt x="2609" y="11899"/>
                    <a:pt x="7254" y="7254"/>
                  </a:cubicBezTo>
                  <a:cubicBezTo>
                    <a:pt x="11899" y="2609"/>
                    <a:pt x="18199" y="0"/>
                    <a:pt x="247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469823" cy="737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25362" y="6869796"/>
            <a:ext cx="9377608" cy="2725674"/>
            <a:chOff x="0" y="0"/>
            <a:chExt cx="2469823" cy="7178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9823" cy="717873"/>
            </a:xfrm>
            <a:custGeom>
              <a:avLst/>
              <a:gdLst/>
              <a:ahLst/>
              <a:cxnLst/>
              <a:rect r="r" b="b" t="t" l="l"/>
              <a:pathLst>
                <a:path h="717873" w="2469823">
                  <a:moveTo>
                    <a:pt x="24767" y="0"/>
                  </a:moveTo>
                  <a:lnTo>
                    <a:pt x="2445055" y="0"/>
                  </a:lnTo>
                  <a:cubicBezTo>
                    <a:pt x="2451624" y="0"/>
                    <a:pt x="2457924" y="2609"/>
                    <a:pt x="2462568" y="7254"/>
                  </a:cubicBezTo>
                  <a:cubicBezTo>
                    <a:pt x="2467213" y="11899"/>
                    <a:pt x="2469823" y="18199"/>
                    <a:pt x="2469823" y="24767"/>
                  </a:cubicBezTo>
                  <a:lnTo>
                    <a:pt x="2469823" y="693106"/>
                  </a:lnTo>
                  <a:cubicBezTo>
                    <a:pt x="2469823" y="699674"/>
                    <a:pt x="2467213" y="705974"/>
                    <a:pt x="2462568" y="710619"/>
                  </a:cubicBezTo>
                  <a:cubicBezTo>
                    <a:pt x="2457924" y="715264"/>
                    <a:pt x="2451624" y="717873"/>
                    <a:pt x="2445055" y="717873"/>
                  </a:cubicBezTo>
                  <a:lnTo>
                    <a:pt x="24767" y="717873"/>
                  </a:lnTo>
                  <a:cubicBezTo>
                    <a:pt x="18199" y="717873"/>
                    <a:pt x="11899" y="715264"/>
                    <a:pt x="7254" y="710619"/>
                  </a:cubicBezTo>
                  <a:cubicBezTo>
                    <a:pt x="2609" y="705974"/>
                    <a:pt x="0" y="699674"/>
                    <a:pt x="0" y="693106"/>
                  </a:cubicBezTo>
                  <a:lnTo>
                    <a:pt x="0" y="24767"/>
                  </a:lnTo>
                  <a:cubicBezTo>
                    <a:pt x="0" y="18199"/>
                    <a:pt x="2609" y="11899"/>
                    <a:pt x="7254" y="7254"/>
                  </a:cubicBezTo>
                  <a:cubicBezTo>
                    <a:pt x="11899" y="2609"/>
                    <a:pt x="18199" y="0"/>
                    <a:pt x="247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2469823" cy="822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9547" y="4419353"/>
            <a:ext cx="7072876" cy="1781997"/>
          </a:xfrm>
          <a:custGeom>
            <a:avLst/>
            <a:gdLst/>
            <a:ahLst/>
            <a:cxnLst/>
            <a:rect r="r" b="b" t="t" l="l"/>
            <a:pathLst>
              <a:path h="1781997" w="7072876">
                <a:moveTo>
                  <a:pt x="0" y="0"/>
                </a:moveTo>
                <a:lnTo>
                  <a:pt x="7072876" y="0"/>
                </a:lnTo>
                <a:lnTo>
                  <a:pt x="7072876" y="1781997"/>
                </a:lnTo>
                <a:lnTo>
                  <a:pt x="0" y="178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5094" y="7788929"/>
            <a:ext cx="2218210" cy="480794"/>
          </a:xfrm>
          <a:custGeom>
            <a:avLst/>
            <a:gdLst/>
            <a:ahLst/>
            <a:cxnLst/>
            <a:rect r="r" b="b" t="t" l="l"/>
            <a:pathLst>
              <a:path h="480794" w="2218210">
                <a:moveTo>
                  <a:pt x="0" y="0"/>
                </a:moveTo>
                <a:lnTo>
                  <a:pt x="2218210" y="0"/>
                </a:lnTo>
                <a:lnTo>
                  <a:pt x="2218210" y="480795"/>
                </a:lnTo>
                <a:lnTo>
                  <a:pt x="0" y="480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55094" y="8347679"/>
            <a:ext cx="1411694" cy="480794"/>
          </a:xfrm>
          <a:custGeom>
            <a:avLst/>
            <a:gdLst/>
            <a:ahLst/>
            <a:cxnLst/>
            <a:rect r="r" b="b" t="t" l="l"/>
            <a:pathLst>
              <a:path h="480794" w="1411694">
                <a:moveTo>
                  <a:pt x="0" y="0"/>
                </a:moveTo>
                <a:lnTo>
                  <a:pt x="1411694" y="0"/>
                </a:lnTo>
                <a:lnTo>
                  <a:pt x="1411694" y="480794"/>
                </a:lnTo>
                <a:lnTo>
                  <a:pt x="0" y="48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74724" y="8906428"/>
            <a:ext cx="3051231" cy="444550"/>
          </a:xfrm>
          <a:custGeom>
            <a:avLst/>
            <a:gdLst/>
            <a:ahLst/>
            <a:cxnLst/>
            <a:rect r="r" b="b" t="t" l="l"/>
            <a:pathLst>
              <a:path h="444550" w="3051231">
                <a:moveTo>
                  <a:pt x="0" y="0"/>
                </a:moveTo>
                <a:lnTo>
                  <a:pt x="3051231" y="0"/>
                </a:lnTo>
                <a:lnTo>
                  <a:pt x="3051231" y="444550"/>
                </a:lnTo>
                <a:lnTo>
                  <a:pt x="0" y="44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00959">
            <a:off x="2508149" y="3805839"/>
            <a:ext cx="675484" cy="359335"/>
          </a:xfrm>
          <a:custGeom>
            <a:avLst/>
            <a:gdLst/>
            <a:ahLst/>
            <a:cxnLst/>
            <a:rect r="r" b="b" t="t" l="l"/>
            <a:pathLst>
              <a:path h="359335" w="675484">
                <a:moveTo>
                  <a:pt x="0" y="0"/>
                </a:moveTo>
                <a:lnTo>
                  <a:pt x="675484" y="0"/>
                </a:lnTo>
                <a:lnTo>
                  <a:pt x="675484" y="359334"/>
                </a:lnTo>
                <a:lnTo>
                  <a:pt x="0" y="359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898782" y="1766610"/>
            <a:ext cx="4026229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Philosophy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98782" y="4457453"/>
            <a:ext cx="6736767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9547" y="6598715"/>
            <a:ext cx="5898555" cy="5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b="true" sz="4100" spc="-82">
                <a:solidFill>
                  <a:srgbClr val="CF8A0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Name: </a:t>
            </a:r>
            <a:r>
              <a:rPr lang="en-US" b="true" sz="4100" spc="-82">
                <a:solidFill>
                  <a:srgbClr val="CF8A0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IT-MBTI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74724" y="5185478"/>
            <a:ext cx="725714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  <a:spcBef>
                <a:spcPct val="0"/>
              </a:spcBef>
            </a:pPr>
            <a:r>
              <a:rPr lang="en-US" b="true" sz="2999" spc="-5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Web-based career exploration tool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01879" y="7758041"/>
            <a:ext cx="6585056" cy="51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5"/>
              </a:lnSpc>
            </a:pPr>
            <a:r>
              <a:rPr lang="en-US" b="true" sz="2099" spc="-83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standard language for web, dynamic and responsive interfaces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0340" y="8334329"/>
            <a:ext cx="7165263" cy="41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8"/>
              </a:lnSpc>
              <a:spcBef>
                <a:spcPct val="0"/>
              </a:spcBef>
            </a:pPr>
            <a:r>
              <a:rPr lang="en-US" b="true" sz="2099" spc="-83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component-based structure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71441" y="8874956"/>
            <a:ext cx="4436795" cy="41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8"/>
              </a:lnSpc>
              <a:spcBef>
                <a:spcPct val="0"/>
              </a:spcBef>
            </a:pPr>
            <a:r>
              <a:rPr lang="en-US" b="true" sz="2099" spc="-83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modular and dynamic styling,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8782" y="7148295"/>
            <a:ext cx="5084189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Tech stack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9547" y="379888"/>
            <a:ext cx="7971172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2-2. Project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83802" y="2434094"/>
            <a:ext cx="8105795" cy="130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299" spc="-45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ITM students can explore their unique career traits in an easy and enjoyable way</a:t>
            </a:r>
          </a:p>
          <a:p>
            <a:pPr algn="l">
              <a:lnSpc>
                <a:spcPts val="2552"/>
              </a:lnSpc>
            </a:pPr>
          </a:p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b="true" sz="2299" spc="-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“Understanding yourself and designing a better future!”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76917" y="3441706"/>
            <a:ext cx="4168775" cy="61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b="true" sz="2200" spc="-4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Cats with diverse personalities </a:t>
            </a:r>
          </a:p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b="true" sz="2200" spc="-4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and appearances.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55094" y="5717905"/>
            <a:ext cx="9546692" cy="38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  <a:spcBef>
                <a:spcPct val="0"/>
              </a:spcBef>
            </a:pPr>
            <a:r>
              <a:rPr lang="en-US" b="true" sz="1999" spc="-79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Accessible without installation, making collaboration and contribution easier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70743" y="3694404"/>
            <a:ext cx="12301780" cy="0"/>
          </a:xfrm>
          <a:prstGeom prst="line">
            <a:avLst/>
          </a:prstGeom>
          <a:ln cap="flat" w="476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62054" y="2079837"/>
            <a:ext cx="5304912" cy="1336562"/>
          </a:xfrm>
          <a:custGeom>
            <a:avLst/>
            <a:gdLst/>
            <a:ahLst/>
            <a:cxnLst/>
            <a:rect r="r" b="b" t="t" l="l"/>
            <a:pathLst>
              <a:path h="1336562" w="5304912">
                <a:moveTo>
                  <a:pt x="0" y="0"/>
                </a:moveTo>
                <a:lnTo>
                  <a:pt x="5304912" y="0"/>
                </a:lnTo>
                <a:lnTo>
                  <a:pt x="5304912" y="1336562"/>
                </a:lnTo>
                <a:lnTo>
                  <a:pt x="0" y="1336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1966" y="3972409"/>
            <a:ext cx="5097556" cy="2867375"/>
          </a:xfrm>
          <a:custGeom>
            <a:avLst/>
            <a:gdLst/>
            <a:ahLst/>
            <a:cxnLst/>
            <a:rect r="r" b="b" t="t" l="l"/>
            <a:pathLst>
              <a:path h="2867375" w="5097556">
                <a:moveTo>
                  <a:pt x="0" y="0"/>
                </a:moveTo>
                <a:lnTo>
                  <a:pt x="5097555" y="0"/>
                </a:lnTo>
                <a:lnTo>
                  <a:pt x="5097555" y="2867375"/>
                </a:lnTo>
                <a:lnTo>
                  <a:pt x="0" y="286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65732" y="3972409"/>
            <a:ext cx="5097556" cy="2867375"/>
          </a:xfrm>
          <a:custGeom>
            <a:avLst/>
            <a:gdLst/>
            <a:ahLst/>
            <a:cxnLst/>
            <a:rect r="r" b="b" t="t" l="l"/>
            <a:pathLst>
              <a:path h="2867375" w="5097556">
                <a:moveTo>
                  <a:pt x="0" y="0"/>
                </a:moveTo>
                <a:lnTo>
                  <a:pt x="5097556" y="0"/>
                </a:lnTo>
                <a:lnTo>
                  <a:pt x="5097556" y="2867375"/>
                </a:lnTo>
                <a:lnTo>
                  <a:pt x="0" y="2867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11013" y="3972409"/>
            <a:ext cx="5097556" cy="2867375"/>
          </a:xfrm>
          <a:custGeom>
            <a:avLst/>
            <a:gdLst/>
            <a:ahLst/>
            <a:cxnLst/>
            <a:rect r="r" b="b" t="t" l="l"/>
            <a:pathLst>
              <a:path h="2867375" w="5097556">
                <a:moveTo>
                  <a:pt x="0" y="0"/>
                </a:moveTo>
                <a:lnTo>
                  <a:pt x="5097555" y="0"/>
                </a:lnTo>
                <a:lnTo>
                  <a:pt x="5097555" y="2867375"/>
                </a:lnTo>
                <a:lnTo>
                  <a:pt x="0" y="2867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8925" y="7286342"/>
            <a:ext cx="1851819" cy="4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Features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270743" y="3694404"/>
            <a:ext cx="0" cy="278005"/>
          </a:xfrm>
          <a:prstGeom prst="line">
            <a:avLst/>
          </a:prstGeom>
          <a:ln cap="flat" w="476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120188" y="3694404"/>
            <a:ext cx="0" cy="278005"/>
          </a:xfrm>
          <a:prstGeom prst="line">
            <a:avLst/>
          </a:prstGeom>
          <a:ln cap="flat" w="476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5548711" y="3694404"/>
            <a:ext cx="0" cy="278005"/>
          </a:xfrm>
          <a:prstGeom prst="line">
            <a:avLst/>
          </a:prstGeom>
          <a:ln cap="flat" w="47625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7857562"/>
            <a:ext cx="16966218" cy="188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46" indent="-291473" lvl="1">
              <a:lnSpc>
                <a:spcPts val="3780"/>
              </a:lnSpc>
              <a:buFont typeface="Arial"/>
              <a:buChar char="•"/>
            </a:pPr>
            <a:r>
              <a:rPr lang="en-US" b="true" sz="2700" spc="-5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Career Aptitude Test</a:t>
            </a:r>
            <a:r>
              <a:rPr lang="en-US" sz="2700" spc="-5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Evaluate your aptitude for </a:t>
            </a:r>
            <a:r>
              <a:rPr lang="en-US" b="true" sz="2700" spc="-5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 IT career paths</a:t>
            </a:r>
            <a:r>
              <a:rPr lang="en-US" sz="2700" spc="-5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through specific questions.</a:t>
            </a:r>
          </a:p>
          <a:p>
            <a:pPr algn="l" marL="582946" indent="-291473" lvl="1">
              <a:lnSpc>
                <a:spcPts val="3780"/>
              </a:lnSpc>
              <a:buFont typeface="Arial"/>
              <a:buChar char="•"/>
            </a:pPr>
            <a:r>
              <a:rPr lang="en-US" b="true" sz="2700" spc="-5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Personalized Results: </a:t>
            </a:r>
            <a:r>
              <a:rPr lang="en-US" sz="2700" spc="-5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Recommend the most suitable IT career path based on your score.</a:t>
            </a:r>
          </a:p>
          <a:p>
            <a:pPr algn="l" marL="582946" indent="-291473" lvl="1">
              <a:lnSpc>
                <a:spcPts val="3780"/>
              </a:lnSpc>
              <a:buFont typeface="Arial"/>
              <a:buChar char="•"/>
            </a:pPr>
            <a:r>
              <a:rPr lang="en-US" b="true" sz="2700" spc="-5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Simple Question Format: </a:t>
            </a:r>
            <a:r>
              <a:rPr lang="en-US" sz="2700" spc="-5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Users respond on a 5-point scale to express their preferences easily.</a:t>
            </a:r>
          </a:p>
          <a:p>
            <a:pPr algn="l" marL="582946" indent="-291473" lvl="1">
              <a:lnSpc>
                <a:spcPts val="3780"/>
              </a:lnSpc>
              <a:buFont typeface="Arial"/>
              <a:buChar char="•"/>
            </a:pPr>
            <a:r>
              <a:rPr lang="en-US" b="true" sz="2700" spc="-5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User-Friendly Interface: </a:t>
            </a:r>
            <a:r>
              <a:rPr lang="en-US" sz="2700" spc="-5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Designed to be intuitive and easy for everyone to use.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547" y="379888"/>
            <a:ext cx="7971172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2-2. Project Overview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4832" y="4524677"/>
            <a:ext cx="1337513" cy="1295496"/>
          </a:xfrm>
          <a:custGeom>
            <a:avLst/>
            <a:gdLst/>
            <a:ahLst/>
            <a:cxnLst/>
            <a:rect r="r" b="b" t="t" l="l"/>
            <a:pathLst>
              <a:path h="1295496" w="1337513">
                <a:moveTo>
                  <a:pt x="0" y="0"/>
                </a:moveTo>
                <a:lnTo>
                  <a:pt x="1337513" y="0"/>
                </a:lnTo>
                <a:lnTo>
                  <a:pt x="1337513" y="1295497"/>
                </a:lnTo>
                <a:lnTo>
                  <a:pt x="0" y="129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4832" y="6280378"/>
            <a:ext cx="1337513" cy="1623035"/>
          </a:xfrm>
          <a:custGeom>
            <a:avLst/>
            <a:gdLst/>
            <a:ahLst/>
            <a:cxnLst/>
            <a:rect r="r" b="b" t="t" l="l"/>
            <a:pathLst>
              <a:path h="1623035" w="1337513">
                <a:moveTo>
                  <a:pt x="0" y="0"/>
                </a:moveTo>
                <a:lnTo>
                  <a:pt x="1337513" y="0"/>
                </a:lnTo>
                <a:lnTo>
                  <a:pt x="1337513" y="1623035"/>
                </a:lnTo>
                <a:lnTo>
                  <a:pt x="0" y="1623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101" t="0" r="-281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4832" y="8410657"/>
            <a:ext cx="1337513" cy="1062579"/>
          </a:xfrm>
          <a:custGeom>
            <a:avLst/>
            <a:gdLst/>
            <a:ahLst/>
            <a:cxnLst/>
            <a:rect r="r" b="b" t="t" l="l"/>
            <a:pathLst>
              <a:path h="1062579" w="1337513">
                <a:moveTo>
                  <a:pt x="0" y="0"/>
                </a:moveTo>
                <a:lnTo>
                  <a:pt x="1337513" y="0"/>
                </a:lnTo>
                <a:lnTo>
                  <a:pt x="1337513" y="1062579"/>
                </a:lnTo>
                <a:lnTo>
                  <a:pt x="0" y="1062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2341" y="886633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2-3. Community and Governance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44" y="1917429"/>
            <a:ext cx="3066603" cy="62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b="true" sz="4306" spc="-86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4411" y="4753228"/>
            <a:ext cx="1161726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Slack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4411" y="6210699"/>
            <a:ext cx="2861508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Github-issue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4411" y="8406098"/>
            <a:ext cx="1719958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E-mail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4411" y="5191476"/>
            <a:ext cx="4300097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b="true" sz="2299" spc="-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Real-time communication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4411" y="7225767"/>
            <a:ext cx="4300097" cy="4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128" b="true">
                <a:solidFill>
                  <a:srgbClr val="0B6E69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Github-Discussions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94411" y="8860955"/>
            <a:ext cx="5723016" cy="6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299" spc="-45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Official inquiries and 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b="true" sz="2299" spc="-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feedback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4411" y="7680624"/>
            <a:ext cx="4300097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b="true" sz="2299" spc="-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Idea sharing and discussion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94411" y="6665556"/>
            <a:ext cx="4859934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  <a:spcBef>
                <a:spcPct val="0"/>
              </a:spcBef>
            </a:pPr>
            <a:r>
              <a:rPr lang="en-US" b="true" sz="2299" spc="-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Bug tracking and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1351" y="2710197"/>
            <a:ext cx="6811789" cy="48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510" indent="-367755" lvl="1">
              <a:lnSpc>
                <a:spcPts val="3781"/>
              </a:lnSpc>
              <a:buFont typeface="Arial"/>
              <a:buChar char="•"/>
            </a:pPr>
            <a:r>
              <a:rPr lang="en-US" b="true" sz="3406" spc="-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Welcoming New Contributors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1351" y="3558182"/>
            <a:ext cx="9015561" cy="48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510" indent="-367755" lvl="1">
              <a:lnSpc>
                <a:spcPts val="3781"/>
              </a:lnSpc>
              <a:buFont typeface="Arial"/>
              <a:buChar char="•"/>
            </a:pPr>
            <a:r>
              <a:rPr lang="en-US" b="true" sz="3406" spc="-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Operating Diverse Community Channels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4392" y="4189445"/>
            <a:ext cx="1908110" cy="19081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E7D">
                <a:alpha val="8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62341" y="886633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2-3. Community and Governance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46916"/>
            <a:ext cx="3126952" cy="62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b="true" sz="4306" spc="-86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Governance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833" y="6954909"/>
            <a:ext cx="2899246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Initial Phase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5647" y="6954909"/>
            <a:ext cx="4418707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Intermediate Phase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2558" y="6954909"/>
            <a:ext cx="3940969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Long-Term Phase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10694" y="4153250"/>
            <a:ext cx="1908110" cy="19081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E7D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92706" y="4153250"/>
            <a:ext cx="1908110" cy="190811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8A02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89008" y="4119465"/>
            <a:ext cx="2048069" cy="204806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8A02">
                <a:alpha val="8392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424679" y="4940008"/>
            <a:ext cx="887537" cy="36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3"/>
              </a:lnSpc>
              <a:spcBef>
                <a:spcPct val="0"/>
              </a:spcBef>
            </a:pPr>
            <a:r>
              <a:rPr lang="en-US" b="true" sz="2606" spc="-52">
                <a:solidFill>
                  <a:srgbClr val="F1F1F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45299" y="4894288"/>
            <a:ext cx="921544" cy="39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  <a:spcBef>
                <a:spcPct val="0"/>
              </a:spcBef>
            </a:pPr>
            <a:r>
              <a:rPr lang="en-US" b="true" sz="2706" spc="-54">
                <a:solidFill>
                  <a:srgbClr val="F1F1F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54338" y="4919243"/>
            <a:ext cx="1784846" cy="35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b="true" sz="2506" spc="-50">
                <a:solidFill>
                  <a:srgbClr val="F1F1F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20619" y="5009987"/>
            <a:ext cx="1784846" cy="35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b="true" sz="2506" spc="-50">
                <a:solidFill>
                  <a:srgbClr val="F1F1F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341" y="7885505"/>
            <a:ext cx="4665166" cy="154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1-6 months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Detailed Documentation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Activate GitHub Discussions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Community Feedback Collection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89748" y="7885505"/>
            <a:ext cx="6057305" cy="11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6-12 months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Expand Community with Early Contributors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Strengthen Collaboration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58010" y="7885505"/>
            <a:ext cx="5478707" cy="232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12+ months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Transition to Community-Driven Model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Introduce Optional Voting System</a:t>
            </a:r>
          </a:p>
          <a:p>
            <a:pPr algn="l" marL="487001" indent="-243500" lvl="1">
              <a:lnSpc>
                <a:spcPts val="3112"/>
              </a:lnSpc>
              <a:buFont typeface="Arial"/>
              <a:buChar char="•"/>
            </a:pPr>
            <a:r>
              <a:rPr lang="en-US" sz="2255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Assign Leadership Roles (Reviewers, Maintainers)</a:t>
            </a:r>
          </a:p>
          <a:p>
            <a:pPr algn="l">
              <a:lnSpc>
                <a:spcPts val="311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1749" y="3349132"/>
            <a:ext cx="4215542" cy="5646867"/>
          </a:xfrm>
          <a:custGeom>
            <a:avLst/>
            <a:gdLst/>
            <a:ahLst/>
            <a:cxnLst/>
            <a:rect r="r" b="b" t="t" l="l"/>
            <a:pathLst>
              <a:path h="5646867" w="4215542">
                <a:moveTo>
                  <a:pt x="0" y="0"/>
                </a:moveTo>
                <a:lnTo>
                  <a:pt x="4215542" y="0"/>
                </a:lnTo>
                <a:lnTo>
                  <a:pt x="4215542" y="5646867"/>
                </a:lnTo>
                <a:lnTo>
                  <a:pt x="0" y="564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16" t="0" r="-39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7954" y="3349132"/>
            <a:ext cx="4044559" cy="5646867"/>
          </a:xfrm>
          <a:custGeom>
            <a:avLst/>
            <a:gdLst/>
            <a:ahLst/>
            <a:cxnLst/>
            <a:rect r="r" b="b" t="t" l="l"/>
            <a:pathLst>
              <a:path h="5646867" w="4044559">
                <a:moveTo>
                  <a:pt x="0" y="0"/>
                </a:moveTo>
                <a:lnTo>
                  <a:pt x="4044559" y="0"/>
                </a:lnTo>
                <a:lnTo>
                  <a:pt x="4044559" y="5646867"/>
                </a:lnTo>
                <a:lnTo>
                  <a:pt x="0" y="564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2" t="0" r="-9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9676" y="3349132"/>
            <a:ext cx="4070217" cy="5646867"/>
          </a:xfrm>
          <a:custGeom>
            <a:avLst/>
            <a:gdLst/>
            <a:ahLst/>
            <a:cxnLst/>
            <a:rect r="r" b="b" t="t" l="l"/>
            <a:pathLst>
              <a:path h="5646867" w="4070217">
                <a:moveTo>
                  <a:pt x="0" y="0"/>
                </a:moveTo>
                <a:lnTo>
                  <a:pt x="4070217" y="0"/>
                </a:lnTo>
                <a:lnTo>
                  <a:pt x="4070217" y="5646867"/>
                </a:lnTo>
                <a:lnTo>
                  <a:pt x="0" y="5646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2341" y="886633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2-3. Community and Governance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2341" y="2316896"/>
            <a:ext cx="4026581" cy="62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b="true" sz="4306" spc="-86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documentation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5814" y="9424624"/>
            <a:ext cx="4184079" cy="4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806" spc="-5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CODE_OF_CONDUCT.md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3368" y="9424624"/>
            <a:ext cx="3313733" cy="4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806" spc="-5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CONTRIBUTING.md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1749" y="9424624"/>
            <a:ext cx="4570437" cy="4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806" spc="-5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COMMIT_CONVENTION.md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910" y="3071153"/>
            <a:ext cx="1821182" cy="1816188"/>
          </a:xfrm>
          <a:custGeom>
            <a:avLst/>
            <a:gdLst/>
            <a:ahLst/>
            <a:cxnLst/>
            <a:rect r="r" b="b" t="t" l="l"/>
            <a:pathLst>
              <a:path h="1816188" w="1821182">
                <a:moveTo>
                  <a:pt x="0" y="0"/>
                </a:moveTo>
                <a:lnTo>
                  <a:pt x="1821182" y="0"/>
                </a:lnTo>
                <a:lnTo>
                  <a:pt x="1821182" y="1816188"/>
                </a:lnTo>
                <a:lnTo>
                  <a:pt x="0" y="181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3627" y="6375554"/>
            <a:ext cx="2719747" cy="2026212"/>
          </a:xfrm>
          <a:custGeom>
            <a:avLst/>
            <a:gdLst/>
            <a:ahLst/>
            <a:cxnLst/>
            <a:rect r="r" b="b" t="t" l="l"/>
            <a:pathLst>
              <a:path h="2026212" w="2719747">
                <a:moveTo>
                  <a:pt x="0" y="0"/>
                </a:moveTo>
                <a:lnTo>
                  <a:pt x="2719748" y="0"/>
                </a:lnTo>
                <a:lnTo>
                  <a:pt x="2719748" y="2026212"/>
                </a:lnTo>
                <a:lnTo>
                  <a:pt x="0" y="202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545" y="8980637"/>
            <a:ext cx="4254291" cy="555326"/>
          </a:xfrm>
          <a:custGeom>
            <a:avLst/>
            <a:gdLst/>
            <a:ahLst/>
            <a:cxnLst/>
            <a:rect r="r" b="b" t="t" l="l"/>
            <a:pathLst>
              <a:path h="555326" w="4254291">
                <a:moveTo>
                  <a:pt x="0" y="0"/>
                </a:moveTo>
                <a:lnTo>
                  <a:pt x="4254291" y="0"/>
                </a:lnTo>
                <a:lnTo>
                  <a:pt x="4254291" y="555326"/>
                </a:lnTo>
                <a:lnTo>
                  <a:pt x="0" y="555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23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545" y="1089119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2-4. Licensing and Commercial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87317" y="3575049"/>
            <a:ext cx="11052771" cy="156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 ensure free and unrestricted access for all students and communities.</a:t>
            </a:r>
          </a:p>
          <a:p>
            <a:pPr algn="l">
              <a:lnSpc>
                <a:spcPts val="4224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 uphold the educational purpose of the project.</a:t>
            </a:r>
          </a:p>
          <a:p>
            <a:pPr algn="l">
              <a:lnSpc>
                <a:spcPts val="4224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 provide freedom of use, modification, and redistribution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05978" y="2702535"/>
            <a:ext cx="12945766" cy="59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b="true" sz="2999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</a:t>
            </a:r>
            <a:r>
              <a:rPr lang="en-US" b="true" sz="2999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IT-MBTI will remain non-commercial, free, and open for everyone."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3269" y="7177667"/>
            <a:ext cx="1261473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b="true" sz="2499" spc="-4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 MIT License aligns with our commitment to openness and accessibility</a:t>
            </a:r>
          </a:p>
          <a:p>
            <a:pPr algn="l">
              <a:lnSpc>
                <a:spcPts val="2849"/>
              </a:lnSpc>
            </a:pPr>
          </a:p>
          <a:p>
            <a:pPr algn="l">
              <a:lnSpc>
                <a:spcPts val="2849"/>
              </a:lnSpc>
            </a:pPr>
            <a:r>
              <a:rPr lang="en-US" b="true" sz="2499" spc="-4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"Encourages broader adoption and adaptation by making the project as flexible as possible."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3269" y="6209003"/>
            <a:ext cx="3049179" cy="62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b="true" sz="4306" spc="-86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MIT License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5685" y="8961501"/>
            <a:ext cx="5446911" cy="47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b="true" sz="2399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&lt;- Our project contains a license file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149" y="3879581"/>
            <a:ext cx="6486762" cy="1240593"/>
          </a:xfrm>
          <a:custGeom>
            <a:avLst/>
            <a:gdLst/>
            <a:ahLst/>
            <a:cxnLst/>
            <a:rect r="r" b="b" t="t" l="l"/>
            <a:pathLst>
              <a:path h="1240593" w="6486762">
                <a:moveTo>
                  <a:pt x="0" y="0"/>
                </a:moveTo>
                <a:lnTo>
                  <a:pt x="6486762" y="0"/>
                </a:lnTo>
                <a:lnTo>
                  <a:pt x="6486762" y="1240593"/>
                </a:lnTo>
                <a:lnTo>
                  <a:pt x="0" y="124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3226" y="9356309"/>
            <a:ext cx="2753386" cy="458898"/>
          </a:xfrm>
          <a:custGeom>
            <a:avLst/>
            <a:gdLst/>
            <a:ahLst/>
            <a:cxnLst/>
            <a:rect r="r" b="b" t="t" l="l"/>
            <a:pathLst>
              <a:path h="458898" w="2753386">
                <a:moveTo>
                  <a:pt x="0" y="0"/>
                </a:moveTo>
                <a:lnTo>
                  <a:pt x="2753387" y="0"/>
                </a:lnTo>
                <a:lnTo>
                  <a:pt x="2753387" y="458898"/>
                </a:lnTo>
                <a:lnTo>
                  <a:pt x="0" y="45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23226" y="7869857"/>
            <a:ext cx="2699402" cy="462755"/>
          </a:xfrm>
          <a:custGeom>
            <a:avLst/>
            <a:gdLst/>
            <a:ahLst/>
            <a:cxnLst/>
            <a:rect r="r" b="b" t="t" l="l"/>
            <a:pathLst>
              <a:path h="462755" w="2699402">
                <a:moveTo>
                  <a:pt x="0" y="0"/>
                </a:moveTo>
                <a:lnTo>
                  <a:pt x="2699403" y="0"/>
                </a:lnTo>
                <a:lnTo>
                  <a:pt x="2699403" y="462755"/>
                </a:lnTo>
                <a:lnTo>
                  <a:pt x="0" y="462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23226" y="6333627"/>
            <a:ext cx="2618216" cy="479673"/>
          </a:xfrm>
          <a:custGeom>
            <a:avLst/>
            <a:gdLst/>
            <a:ahLst/>
            <a:cxnLst/>
            <a:rect r="r" b="b" t="t" l="l"/>
            <a:pathLst>
              <a:path h="479673" w="2618216">
                <a:moveTo>
                  <a:pt x="0" y="0"/>
                </a:moveTo>
                <a:lnTo>
                  <a:pt x="2618217" y="0"/>
                </a:lnTo>
                <a:lnTo>
                  <a:pt x="2618217" y="479673"/>
                </a:lnTo>
                <a:lnTo>
                  <a:pt x="0" y="479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78887" y="3011479"/>
            <a:ext cx="9684248" cy="480369"/>
          </a:xfrm>
          <a:custGeom>
            <a:avLst/>
            <a:gdLst/>
            <a:ahLst/>
            <a:cxnLst/>
            <a:rect r="r" b="b" t="t" l="l"/>
            <a:pathLst>
              <a:path h="480369" w="9684248">
                <a:moveTo>
                  <a:pt x="0" y="0"/>
                </a:moveTo>
                <a:lnTo>
                  <a:pt x="9684248" y="0"/>
                </a:lnTo>
                <a:lnTo>
                  <a:pt x="9684248" y="480369"/>
                </a:lnTo>
                <a:lnTo>
                  <a:pt x="0" y="480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1778" y="4718540"/>
            <a:ext cx="2439986" cy="476095"/>
          </a:xfrm>
          <a:custGeom>
            <a:avLst/>
            <a:gdLst/>
            <a:ahLst/>
            <a:cxnLst/>
            <a:rect r="r" b="b" t="t" l="l"/>
            <a:pathLst>
              <a:path h="476095" w="2439986">
                <a:moveTo>
                  <a:pt x="0" y="0"/>
                </a:moveTo>
                <a:lnTo>
                  <a:pt x="2439986" y="0"/>
                </a:lnTo>
                <a:lnTo>
                  <a:pt x="2439986" y="476095"/>
                </a:lnTo>
                <a:lnTo>
                  <a:pt x="0" y="476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1545" y="1089119"/>
            <a:ext cx="1360749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2-5. Initial GitHub Setup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1778" y="2328576"/>
            <a:ext cx="5123408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1.Clone the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3226" y="5595934"/>
            <a:ext cx="5081960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3.Install Dependencies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1778" y="3980428"/>
            <a:ext cx="6133600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2.Navigate to the Project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3226" y="7132165"/>
            <a:ext cx="4179615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4.Build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9431" y="8618616"/>
            <a:ext cx="5085755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5.Start the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473" y="6350672"/>
            <a:ext cx="747586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  <a:spcBef>
                <a:spcPct val="0"/>
              </a:spcBef>
            </a:pPr>
            <a:r>
              <a:rPr lang="en-US" b="true" sz="2500" spc="-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Fast and Efficient Development Environment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473" y="7866141"/>
            <a:ext cx="747586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b="true" sz="2500" spc="-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easy management and installation of dependencies required for the IT-MBTI project.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473" y="5620793"/>
            <a:ext cx="1688108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Node.js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6473" y="7157024"/>
            <a:ext cx="1030486" cy="5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3706" spc="-74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npm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86515"/>
            <a:ext cx="5391359" cy="7293279"/>
          </a:xfrm>
          <a:custGeom>
            <a:avLst/>
            <a:gdLst/>
            <a:ahLst/>
            <a:cxnLst/>
            <a:rect r="r" b="b" t="t" l="l"/>
            <a:pathLst>
              <a:path h="7293279" w="5391359">
                <a:moveTo>
                  <a:pt x="0" y="0"/>
                </a:moveTo>
                <a:lnTo>
                  <a:pt x="5391359" y="0"/>
                </a:lnTo>
                <a:lnTo>
                  <a:pt x="5391359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89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9732" y="2186515"/>
            <a:ext cx="4925388" cy="7293279"/>
          </a:xfrm>
          <a:custGeom>
            <a:avLst/>
            <a:gdLst/>
            <a:ahLst/>
            <a:cxnLst/>
            <a:rect r="r" b="b" t="t" l="l"/>
            <a:pathLst>
              <a:path h="7293279" w="4925388">
                <a:moveTo>
                  <a:pt x="0" y="0"/>
                </a:moveTo>
                <a:lnTo>
                  <a:pt x="4925387" y="0"/>
                </a:lnTo>
                <a:lnTo>
                  <a:pt x="4925387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5708">
            <a:off x="16538992" y="1349713"/>
            <a:ext cx="276860" cy="517203"/>
          </a:xfrm>
          <a:custGeom>
            <a:avLst/>
            <a:gdLst/>
            <a:ahLst/>
            <a:cxnLst/>
            <a:rect r="r" b="b" t="t" l="l"/>
            <a:pathLst>
              <a:path h="517203" w="276860">
                <a:moveTo>
                  <a:pt x="0" y="0"/>
                </a:moveTo>
                <a:lnTo>
                  <a:pt x="276859" y="0"/>
                </a:lnTo>
                <a:lnTo>
                  <a:pt x="276859" y="517203"/>
                </a:lnTo>
                <a:lnTo>
                  <a:pt x="0" y="517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545" y="1089119"/>
            <a:ext cx="566818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2-6. Our 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1844" y="5497124"/>
            <a:ext cx="5263426" cy="39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 Introduction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Overview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Table of Contents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Tech Stack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Who Is This For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About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Features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 Up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Contributing</a:t>
            </a:r>
          </a:p>
          <a:p>
            <a:pPr algn="ctr">
              <a:lnSpc>
                <a:spcPts val="2893"/>
              </a:lnSpc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License</a:t>
            </a:r>
          </a:p>
          <a:p>
            <a:pPr algn="ctr">
              <a:lnSpc>
                <a:spcPts val="2893"/>
              </a:lnSpc>
              <a:spcBef>
                <a:spcPct val="0"/>
              </a:spcBef>
            </a:pPr>
            <a:r>
              <a:rPr lang="en-US" b="true" sz="2606" spc="-52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95985" y="1145368"/>
            <a:ext cx="1096338" cy="36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b="true" sz="2534" spc="-5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Link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22790" y="3534533"/>
            <a:ext cx="5371009" cy="219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42"/>
              </a:lnSpc>
            </a:pPr>
            <a:r>
              <a:rPr lang="en-US" b="true" sz="17628" spc="-828">
                <a:solidFill>
                  <a:srgbClr val="0B6E6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 &amp; 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176570" y="-391644"/>
            <a:ext cx="9275845" cy="13450749"/>
          </a:xfrm>
          <a:custGeom>
            <a:avLst/>
            <a:gdLst/>
            <a:ahLst/>
            <a:cxnLst/>
            <a:rect r="r" b="b" t="t" l="l"/>
            <a:pathLst>
              <a:path h="13450749" w="9275845">
                <a:moveTo>
                  <a:pt x="0" y="0"/>
                </a:moveTo>
                <a:lnTo>
                  <a:pt x="9275846" y="0"/>
                </a:lnTo>
                <a:lnTo>
                  <a:pt x="9275846" y="13450750"/>
                </a:lnTo>
                <a:lnTo>
                  <a:pt x="0" y="1345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80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9022" y="2736102"/>
            <a:ext cx="7984927" cy="305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4"/>
              </a:lnSpc>
            </a:pPr>
            <a:r>
              <a:rPr lang="en-US" b="true" sz="12730" spc="-598">
                <a:solidFill>
                  <a:srgbClr val="0B6E6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  <a:p>
            <a:pPr algn="ctr">
              <a:lnSpc>
                <a:spcPts val="11584"/>
              </a:lnSpc>
            </a:pPr>
            <a:r>
              <a:rPr lang="en-US" b="true" sz="12730" spc="-598">
                <a:solidFill>
                  <a:srgbClr val="0B6E6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 listening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176570" y="-391644"/>
            <a:ext cx="9275845" cy="13450749"/>
          </a:xfrm>
          <a:custGeom>
            <a:avLst/>
            <a:gdLst/>
            <a:ahLst/>
            <a:cxnLst/>
            <a:rect r="r" b="b" t="t" l="l"/>
            <a:pathLst>
              <a:path h="13450749" w="9275845">
                <a:moveTo>
                  <a:pt x="0" y="0"/>
                </a:moveTo>
                <a:lnTo>
                  <a:pt x="9275846" y="0"/>
                </a:lnTo>
                <a:lnTo>
                  <a:pt x="9275846" y="13450750"/>
                </a:lnTo>
                <a:lnTo>
                  <a:pt x="0" y="1345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80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2863" y="2946238"/>
            <a:ext cx="6333412" cy="1446129"/>
          </a:xfrm>
          <a:custGeom>
            <a:avLst/>
            <a:gdLst/>
            <a:ahLst/>
            <a:cxnLst/>
            <a:rect r="r" b="b" t="t" l="l"/>
            <a:pathLst>
              <a:path h="1446129" w="6333412">
                <a:moveTo>
                  <a:pt x="0" y="0"/>
                </a:moveTo>
                <a:lnTo>
                  <a:pt x="6333411" y="0"/>
                </a:lnTo>
                <a:lnTo>
                  <a:pt x="6333411" y="1446129"/>
                </a:lnTo>
                <a:lnTo>
                  <a:pt x="0" y="1446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092" b="-30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8978" y="6355697"/>
            <a:ext cx="5045766" cy="1597599"/>
          </a:xfrm>
          <a:custGeom>
            <a:avLst/>
            <a:gdLst/>
            <a:ahLst/>
            <a:cxnLst/>
            <a:rect r="r" b="b" t="t" l="l"/>
            <a:pathLst>
              <a:path h="1597599" w="5045766">
                <a:moveTo>
                  <a:pt x="0" y="0"/>
                </a:moveTo>
                <a:lnTo>
                  <a:pt x="5045766" y="0"/>
                </a:lnTo>
                <a:lnTo>
                  <a:pt x="5045766" y="1597600"/>
                </a:lnTo>
                <a:lnTo>
                  <a:pt x="0" y="159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15" r="0" b="-55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754" y="2981646"/>
            <a:ext cx="7253101" cy="1410721"/>
          </a:xfrm>
          <a:custGeom>
            <a:avLst/>
            <a:gdLst/>
            <a:ahLst/>
            <a:cxnLst/>
            <a:rect r="r" b="b" t="t" l="l"/>
            <a:pathLst>
              <a:path h="1410721" w="7253101">
                <a:moveTo>
                  <a:pt x="0" y="0"/>
                </a:moveTo>
                <a:lnTo>
                  <a:pt x="7253101" y="0"/>
                </a:lnTo>
                <a:lnTo>
                  <a:pt x="7253101" y="1410721"/>
                </a:lnTo>
                <a:lnTo>
                  <a:pt x="0" y="141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765" y="6432138"/>
            <a:ext cx="6961079" cy="1521158"/>
          </a:xfrm>
          <a:custGeom>
            <a:avLst/>
            <a:gdLst/>
            <a:ahLst/>
            <a:cxnLst/>
            <a:rect r="r" b="b" t="t" l="l"/>
            <a:pathLst>
              <a:path h="1521158" w="6961079">
                <a:moveTo>
                  <a:pt x="0" y="0"/>
                </a:moveTo>
                <a:lnTo>
                  <a:pt x="6961080" y="0"/>
                </a:lnTo>
                <a:lnTo>
                  <a:pt x="6961080" y="1521159"/>
                </a:lnTo>
                <a:lnTo>
                  <a:pt x="0" y="152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585" r="0" b="-6465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1545" y="1089119"/>
            <a:ext cx="8639629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1-1. Open Source Project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5287" y="4555017"/>
            <a:ext cx="6091238" cy="4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</a:t>
            </a:r>
            <a:r>
              <a:rPr lang="en-US" b="true" sz="3500" spc="-70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eam collaboration platform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4565" y="8414705"/>
            <a:ext cx="4720179" cy="4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Game engine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070" y="8414705"/>
            <a:ext cx="9130471" cy="4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 management and task tracking tool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70181" y="4555017"/>
            <a:ext cx="5258774" cy="4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UI components platform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1545" y="1089119"/>
            <a:ext cx="8639629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1-2. Evaluation Criteria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228550" y="3782890"/>
            <a:ext cx="5885605" cy="1701660"/>
            <a:chOff x="0" y="0"/>
            <a:chExt cx="1750196" cy="50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3846" y="2957131"/>
            <a:ext cx="5885605" cy="1701660"/>
            <a:chOff x="0" y="0"/>
            <a:chExt cx="1750196" cy="506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3846" y="4861258"/>
            <a:ext cx="5885605" cy="1701660"/>
            <a:chOff x="0" y="0"/>
            <a:chExt cx="1750196" cy="5060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1193" y="2957131"/>
            <a:ext cx="2106924" cy="5509915"/>
            <a:chOff x="0" y="0"/>
            <a:chExt cx="626534" cy="16384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6534" cy="1638478"/>
            </a:xfrm>
            <a:custGeom>
              <a:avLst/>
              <a:gdLst/>
              <a:ahLst/>
              <a:cxnLst/>
              <a:rect r="r" b="b" t="t" l="l"/>
              <a:pathLst>
                <a:path h="1638478" w="626534">
                  <a:moveTo>
                    <a:pt x="110235" y="0"/>
                  </a:moveTo>
                  <a:lnTo>
                    <a:pt x="516298" y="0"/>
                  </a:lnTo>
                  <a:cubicBezTo>
                    <a:pt x="577180" y="0"/>
                    <a:pt x="626534" y="49354"/>
                    <a:pt x="626534" y="110235"/>
                  </a:cubicBezTo>
                  <a:lnTo>
                    <a:pt x="626534" y="1528242"/>
                  </a:lnTo>
                  <a:cubicBezTo>
                    <a:pt x="626534" y="1589123"/>
                    <a:pt x="577180" y="1638478"/>
                    <a:pt x="516298" y="1638478"/>
                  </a:cubicBezTo>
                  <a:lnTo>
                    <a:pt x="110235" y="1638478"/>
                  </a:lnTo>
                  <a:cubicBezTo>
                    <a:pt x="49354" y="1638478"/>
                    <a:pt x="0" y="1589123"/>
                    <a:pt x="0" y="1528242"/>
                  </a:cubicBezTo>
                  <a:lnTo>
                    <a:pt x="0" y="110235"/>
                  </a:lnTo>
                  <a:cubicBezTo>
                    <a:pt x="0" y="49354"/>
                    <a:pt x="49354" y="0"/>
                    <a:pt x="110235" y="0"/>
                  </a:cubicBezTo>
                  <a:close/>
                </a:path>
              </a:pathLst>
            </a:custGeom>
            <a:solidFill>
              <a:srgbClr val="0B6E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26534" cy="1743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28550" y="5838491"/>
            <a:ext cx="5885605" cy="2253645"/>
            <a:chOff x="0" y="0"/>
            <a:chExt cx="1750196" cy="6701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0196" cy="670164"/>
            </a:xfrm>
            <a:custGeom>
              <a:avLst/>
              <a:gdLst/>
              <a:ahLst/>
              <a:cxnLst/>
              <a:rect r="r" b="b" t="t" l="l"/>
              <a:pathLst>
                <a:path h="670164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630702"/>
                  </a:lnTo>
                  <a:cubicBezTo>
                    <a:pt x="1750196" y="641168"/>
                    <a:pt x="1746039" y="651206"/>
                    <a:pt x="1738638" y="658606"/>
                  </a:cubicBezTo>
                  <a:cubicBezTo>
                    <a:pt x="1731237" y="666007"/>
                    <a:pt x="1721200" y="670164"/>
                    <a:pt x="1710734" y="670164"/>
                  </a:cubicBezTo>
                  <a:lnTo>
                    <a:pt x="39462" y="670164"/>
                  </a:lnTo>
                  <a:cubicBezTo>
                    <a:pt x="28996" y="670164"/>
                    <a:pt x="18959" y="666007"/>
                    <a:pt x="11558" y="658606"/>
                  </a:cubicBezTo>
                  <a:cubicBezTo>
                    <a:pt x="4158" y="651206"/>
                    <a:pt x="0" y="641168"/>
                    <a:pt x="0" y="630702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750196" cy="77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3846" y="6765385"/>
            <a:ext cx="5885605" cy="1701660"/>
            <a:chOff x="0" y="0"/>
            <a:chExt cx="1750196" cy="5060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50196" cy="506021"/>
            </a:xfrm>
            <a:custGeom>
              <a:avLst/>
              <a:gdLst/>
              <a:ahLst/>
              <a:cxnLst/>
              <a:rect r="r" b="b" t="t" l="l"/>
              <a:pathLst>
                <a:path h="506021" w="1750196">
                  <a:moveTo>
                    <a:pt x="39462" y="0"/>
                  </a:moveTo>
                  <a:lnTo>
                    <a:pt x="1710734" y="0"/>
                  </a:lnTo>
                  <a:cubicBezTo>
                    <a:pt x="1721200" y="0"/>
                    <a:pt x="1731237" y="4158"/>
                    <a:pt x="1738638" y="11558"/>
                  </a:cubicBezTo>
                  <a:cubicBezTo>
                    <a:pt x="1746039" y="18959"/>
                    <a:pt x="1750196" y="28996"/>
                    <a:pt x="1750196" y="39462"/>
                  </a:cubicBezTo>
                  <a:lnTo>
                    <a:pt x="1750196" y="466559"/>
                  </a:lnTo>
                  <a:cubicBezTo>
                    <a:pt x="1750196" y="477025"/>
                    <a:pt x="1746039" y="487062"/>
                    <a:pt x="1738638" y="494463"/>
                  </a:cubicBezTo>
                  <a:cubicBezTo>
                    <a:pt x="1731237" y="501863"/>
                    <a:pt x="1721200" y="506021"/>
                    <a:pt x="1710734" y="506021"/>
                  </a:cubicBezTo>
                  <a:lnTo>
                    <a:pt x="39462" y="506021"/>
                  </a:lnTo>
                  <a:cubicBezTo>
                    <a:pt x="28996" y="506021"/>
                    <a:pt x="18959" y="501863"/>
                    <a:pt x="11558" y="494463"/>
                  </a:cubicBezTo>
                  <a:cubicBezTo>
                    <a:pt x="4158" y="487062"/>
                    <a:pt x="0" y="477025"/>
                    <a:pt x="0" y="466559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750196" cy="610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5400000">
            <a:off x="7461011" y="3502294"/>
            <a:ext cx="248979" cy="611333"/>
          </a:xfrm>
          <a:custGeom>
            <a:avLst/>
            <a:gdLst/>
            <a:ahLst/>
            <a:cxnLst/>
            <a:rect r="r" b="b" t="t" l="l"/>
            <a:pathLst>
              <a:path h="611333" w="248979">
                <a:moveTo>
                  <a:pt x="0" y="0"/>
                </a:moveTo>
                <a:lnTo>
                  <a:pt x="248980" y="0"/>
                </a:lnTo>
                <a:lnTo>
                  <a:pt x="248980" y="611333"/>
                </a:lnTo>
                <a:lnTo>
                  <a:pt x="0" y="61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0588844" y="4328054"/>
            <a:ext cx="248979" cy="611333"/>
          </a:xfrm>
          <a:custGeom>
            <a:avLst/>
            <a:gdLst/>
            <a:ahLst/>
            <a:cxnLst/>
            <a:rect r="r" b="b" t="t" l="l"/>
            <a:pathLst>
              <a:path h="611333" w="248979">
                <a:moveTo>
                  <a:pt x="0" y="0"/>
                </a:moveTo>
                <a:lnTo>
                  <a:pt x="248979" y="0"/>
                </a:lnTo>
                <a:lnTo>
                  <a:pt x="248979" y="611332"/>
                </a:lnTo>
                <a:lnTo>
                  <a:pt x="0" y="61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7461011" y="5406422"/>
            <a:ext cx="248979" cy="611333"/>
          </a:xfrm>
          <a:custGeom>
            <a:avLst/>
            <a:gdLst/>
            <a:ahLst/>
            <a:cxnLst/>
            <a:rect r="r" b="b" t="t" l="l"/>
            <a:pathLst>
              <a:path h="611333" w="248979">
                <a:moveTo>
                  <a:pt x="0" y="0"/>
                </a:moveTo>
                <a:lnTo>
                  <a:pt x="248980" y="0"/>
                </a:lnTo>
                <a:lnTo>
                  <a:pt x="248980" y="611333"/>
                </a:lnTo>
                <a:lnTo>
                  <a:pt x="0" y="61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65549" y="3563549"/>
            <a:ext cx="5702198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① Community Activity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00452" y="5265701"/>
            <a:ext cx="1688406" cy="89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3107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Open</a:t>
            </a:r>
          </a:p>
          <a:p>
            <a:pPr algn="ctr">
              <a:lnSpc>
                <a:spcPts val="3449"/>
              </a:lnSpc>
            </a:pPr>
            <a:r>
              <a:rPr lang="en-US" sz="3107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Source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5400000">
            <a:off x="7461011" y="7310549"/>
            <a:ext cx="248979" cy="611333"/>
          </a:xfrm>
          <a:custGeom>
            <a:avLst/>
            <a:gdLst/>
            <a:ahLst/>
            <a:cxnLst/>
            <a:rect r="r" b="b" t="t" l="l"/>
            <a:pathLst>
              <a:path h="611333" w="248979">
                <a:moveTo>
                  <a:pt x="0" y="0"/>
                </a:moveTo>
                <a:lnTo>
                  <a:pt x="248980" y="0"/>
                </a:lnTo>
                <a:lnTo>
                  <a:pt x="248980" y="611333"/>
                </a:lnTo>
                <a:lnTo>
                  <a:pt x="0" y="61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10588844" y="6659647"/>
            <a:ext cx="248979" cy="611333"/>
          </a:xfrm>
          <a:custGeom>
            <a:avLst/>
            <a:gdLst/>
            <a:ahLst/>
            <a:cxnLst/>
            <a:rect r="r" b="b" t="t" l="l"/>
            <a:pathLst>
              <a:path h="611333" w="248979">
                <a:moveTo>
                  <a:pt x="0" y="0"/>
                </a:moveTo>
                <a:lnTo>
                  <a:pt x="248979" y="0"/>
                </a:lnTo>
                <a:lnTo>
                  <a:pt x="248979" y="611333"/>
                </a:lnTo>
                <a:lnTo>
                  <a:pt x="0" y="61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22852" y="5215264"/>
            <a:ext cx="4949491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② Inclusivity and Support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1902" y="7119391"/>
            <a:ext cx="4949491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③ Commercial Orientation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96606" y="4161967"/>
            <a:ext cx="4949491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④ Documentation Quality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96606" y="6216077"/>
            <a:ext cx="4949491" cy="1527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b="true" sz="3600" spc="-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⑤ Licensing and Contribution Agreements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19145"/>
            <a:ext cx="16188569" cy="7858201"/>
          </a:xfrm>
          <a:custGeom>
            <a:avLst/>
            <a:gdLst/>
            <a:ahLst/>
            <a:cxnLst/>
            <a:rect r="r" b="b" t="t" l="l"/>
            <a:pathLst>
              <a:path h="7858201" w="16188569">
                <a:moveTo>
                  <a:pt x="0" y="0"/>
                </a:moveTo>
                <a:lnTo>
                  <a:pt x="16188569" y="0"/>
                </a:lnTo>
                <a:lnTo>
                  <a:pt x="16188569" y="7858202"/>
                </a:lnTo>
                <a:lnTo>
                  <a:pt x="0" y="785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5201245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Commit Frequency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349" y="2144569"/>
            <a:ext cx="16479951" cy="7862310"/>
          </a:xfrm>
          <a:custGeom>
            <a:avLst/>
            <a:gdLst/>
            <a:ahLst/>
            <a:cxnLst/>
            <a:rect r="r" b="b" t="t" l="l"/>
            <a:pathLst>
              <a:path h="7862310" w="16479951">
                <a:moveTo>
                  <a:pt x="0" y="0"/>
                </a:moveTo>
                <a:lnTo>
                  <a:pt x="16479951" y="0"/>
                </a:lnTo>
                <a:lnTo>
                  <a:pt x="16479951" y="7862310"/>
                </a:lnTo>
                <a:lnTo>
                  <a:pt x="0" y="786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5201245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Commit Frequency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5781" y="2104875"/>
            <a:ext cx="13676439" cy="7989320"/>
          </a:xfrm>
          <a:custGeom>
            <a:avLst/>
            <a:gdLst/>
            <a:ahLst/>
            <a:cxnLst/>
            <a:rect r="r" b="b" t="t" l="l"/>
            <a:pathLst>
              <a:path h="7989320" w="13676439">
                <a:moveTo>
                  <a:pt x="0" y="0"/>
                </a:moveTo>
                <a:lnTo>
                  <a:pt x="13676438" y="0"/>
                </a:lnTo>
                <a:lnTo>
                  <a:pt x="13676438" y="7989320"/>
                </a:lnTo>
                <a:lnTo>
                  <a:pt x="0" y="798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" t="0" r="-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606833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Issue Response 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1910" y="2133739"/>
            <a:ext cx="13544181" cy="7906416"/>
          </a:xfrm>
          <a:custGeom>
            <a:avLst/>
            <a:gdLst/>
            <a:ahLst/>
            <a:cxnLst/>
            <a:rect r="r" b="b" t="t" l="l"/>
            <a:pathLst>
              <a:path h="7906416" w="13544181">
                <a:moveTo>
                  <a:pt x="0" y="0"/>
                </a:moveTo>
                <a:lnTo>
                  <a:pt x="13544180" y="0"/>
                </a:lnTo>
                <a:lnTo>
                  <a:pt x="13544180" y="7906416"/>
                </a:lnTo>
                <a:lnTo>
                  <a:pt x="0" y="7906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" t="0" r="-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547" y="1234471"/>
            <a:ext cx="685707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Number of Contributors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6798" y="203104"/>
            <a:ext cx="8574886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6899" spc="-137" b="true">
                <a:solidFill>
                  <a:srgbClr val="CF8A0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Community Activity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9547" y="379888"/>
            <a:ext cx="5637251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-112" b="true">
                <a:solidFill>
                  <a:srgbClr val="0B6E6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1-3. Analysis for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547" y="1234471"/>
            <a:ext cx="8013532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Comprehensive Comparison</a:t>
            </a:r>
            <a:r>
              <a:rPr lang="en-US" b="true" sz="4500" spc="-90">
                <a:solidFill>
                  <a:srgbClr val="085E7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654" y="3345129"/>
            <a:ext cx="8988840" cy="5335481"/>
          </a:xfrm>
          <a:custGeom>
            <a:avLst/>
            <a:gdLst/>
            <a:ahLst/>
            <a:cxnLst/>
            <a:rect r="r" b="b" t="t" l="l"/>
            <a:pathLst>
              <a:path h="5335481" w="8988840">
                <a:moveTo>
                  <a:pt x="0" y="0"/>
                </a:moveTo>
                <a:lnTo>
                  <a:pt x="8988840" y="0"/>
                </a:lnTo>
                <a:lnTo>
                  <a:pt x="8988840" y="5335481"/>
                </a:lnTo>
                <a:lnTo>
                  <a:pt x="0" y="533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3" t="-1474" r="-862" b="-15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350226"/>
            <a:ext cx="9144000" cy="5305386"/>
          </a:xfrm>
          <a:custGeom>
            <a:avLst/>
            <a:gdLst/>
            <a:ahLst/>
            <a:cxnLst/>
            <a:rect r="r" b="b" t="t" l="l"/>
            <a:pathLst>
              <a:path h="5305386" w="9144000">
                <a:moveTo>
                  <a:pt x="0" y="0"/>
                </a:moveTo>
                <a:lnTo>
                  <a:pt x="9144000" y="0"/>
                </a:lnTo>
                <a:lnTo>
                  <a:pt x="9144000" y="5305386"/>
                </a:lnTo>
                <a:lnTo>
                  <a:pt x="0" y="530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8" r="0" b="-81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DAGXTKJgpNc</dc:identifier>
  <dcterms:modified xsi:type="dcterms:W3CDTF">2011-08-01T06:04:30Z</dcterms:modified>
  <cp:revision>1</cp:revision>
  <dc:title>OSS Part 1 발표</dc:title>
</cp:coreProperties>
</file>